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32D47-5261-924B-B1E7-279FC8107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CAD543-D111-1148-B156-6F2C234B0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CB07A8-5963-2F4B-BC3C-76ECBCCB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6C011-F73B-1045-A666-851B1937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DD1F4B-140D-3B41-963C-A2A6D382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09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23D56B-AF2D-E747-88AB-E11B3532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2C1D60-1E3D-BB4B-AA4E-DB643C769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7AC59B-A865-D64F-B529-EFA8344F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B1A045-D100-274A-8143-FFB9B546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ED5BEB-A31D-F143-AFD4-8FD530B4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33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769FC5-7837-8D49-B2BA-F779AC6E3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BD1720-F054-8641-874C-D05BFE44A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94546E-F590-954F-9C3F-0BA49046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D5D5D5-F514-B544-A8BC-EBE789F4F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D1C190-1633-E94E-A9E2-4E080FE8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0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B735D4-ECA7-BE49-BC70-7979D9EA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8D6540B-35FC-8949-A70A-51FE7582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C05219-17D8-A347-8285-B325250D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779B2E-8C0D-F848-A34B-495537DC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6E9DAB-411A-D746-B817-CD8C8374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67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A94FF-FCEA-9D49-A7A3-102F9534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97F87B-D5B4-9B49-856F-77531EA76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94D9A8-F197-FB4D-9B97-E03C18BF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8A582A-A1F5-3142-A5A2-2EA668D2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10509A-0999-A64D-B73C-493062D5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62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3721A-CA15-B248-ADEE-9C408DD9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030762-0380-8448-AAB1-37FD6E701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D45250-81CF-3B44-8AB2-92AEB7CC1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2931CD-9E3B-714A-A813-556264A17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A9A4C4-46BE-BD4C-AFDF-90DE139E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C5E920-EAB6-0B4A-9542-33DFE76E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4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8EEFBD-44F4-3445-8803-20A0BB58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4CAFFC-0045-A042-BA05-C1521EB0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65F444-EFF6-7644-97A3-D8D86B43E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695E1-84B6-3F45-B9DB-2C38F7A99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CC46FF0-0A19-AB4C-B158-CBE8A47D8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1C7CABD-47E4-AF47-BC54-78B75B3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C51C0A1-8122-F64D-968E-895445F5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47B9403-3A48-A240-895B-8E720B79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91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CB7AE9-6F9D-984C-9071-C20C505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9C0C75-8A21-DA4E-BA27-22A5BCB8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CBC124-C97B-4947-8CEA-34B73416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4AE382-4402-AF42-8147-E3C57D25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248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81D111-61DE-904F-A752-C5ABB526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B4A0E5-7B82-2645-AD45-83E31631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2DA13E-D38C-BC4D-BF1A-C257307C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66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D0CB5-76E1-B34A-B0CE-4E8FDACE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D132F0-808B-004F-B251-0785A159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A4E6D3-8607-2840-B945-47D71C7D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733EBE-1D6D-104F-A4E3-5F7ED4F9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ABE48A-7FA2-C44D-B586-A91F94B7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8AC03D-FB91-8842-8BF0-CC6AC2C4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969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5CDDA4-20A0-8B42-AB77-F0BF5B67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4C42F04-4181-7841-B934-6AAD01F3D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0335C0-926A-9843-B25A-2C27C4504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AF13ED-E022-6F4D-A1AA-B62B5525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C8E12A-CB8E-AD4C-A89E-D40D4FD9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A60CBF-9B5B-2D4F-9E2F-26DD8B2B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3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BD9B58-5C04-8A47-B329-DAC4930F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70E710-E72B-E743-94CF-C4AEFA03E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628121-1E27-A84C-8260-6C4DEB6FE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ED1E-92BD-BD48-AAD3-ED3124172433}" type="datetimeFigureOut">
              <a:rPr kumimoji="1" lang="ja-JP" altLang="en-US" smtClean="0"/>
              <a:t>2021/6/8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CCED5-8D3B-7D45-99E7-2A54AAD28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623016-634E-CA40-A171-224B8572B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570F8-2A9F-6D42-BA8A-8B2FBB83F5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84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60A295-69E5-0B4D-930E-9EC06AE32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05.30 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C1C5D1-E8F5-1446-B281-93517C545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/>
              <a:t>進捗</a:t>
            </a:r>
          </a:p>
        </p:txBody>
      </p:sp>
    </p:spTree>
    <p:extLst>
      <p:ext uri="{BB962C8B-B14F-4D97-AF65-F5344CB8AC3E}">
        <p14:creationId xmlns:p14="http://schemas.microsoft.com/office/powerpoint/2010/main" val="91169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E7F21-85E0-D146-8F8D-7468B4E5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t-SNE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6549D0-2462-F14B-8087-FE6F9CFFD098}"/>
              </a:ext>
            </a:extLst>
          </p:cNvPr>
          <p:cNvSpPr/>
          <p:nvPr/>
        </p:nvSpPr>
        <p:spPr>
          <a:xfrm>
            <a:off x="1435642" y="1668847"/>
            <a:ext cx="4594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教師データ</a:t>
            </a:r>
            <a:r>
              <a:rPr lang="en-US" altLang="ja-JP" sz="2800" dirty="0"/>
              <a:t>vs </a:t>
            </a:r>
            <a:r>
              <a:rPr lang="ja-JP" altLang="en-US" sz="2800"/>
              <a:t>テストデータ</a:t>
            </a:r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C2848DA8-E27D-E240-8F97-15596B69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2165877"/>
            <a:ext cx="4594528" cy="459452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63BD05A1-55DF-BB41-86F5-E0E65242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86" y="2158187"/>
            <a:ext cx="4699813" cy="46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E7F21-85E0-D146-8F8D-7468B4E5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UMAP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6549D0-2462-F14B-8087-FE6F9CFFD098}"/>
              </a:ext>
            </a:extLst>
          </p:cNvPr>
          <p:cNvSpPr/>
          <p:nvPr/>
        </p:nvSpPr>
        <p:spPr>
          <a:xfrm>
            <a:off x="1435642" y="1668847"/>
            <a:ext cx="4594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教師データ</a:t>
            </a:r>
            <a:r>
              <a:rPr lang="en-US" altLang="ja-JP" sz="2800" dirty="0"/>
              <a:t>vs </a:t>
            </a:r>
            <a:r>
              <a:rPr lang="ja-JP" altLang="en-US" sz="2800"/>
              <a:t>テストデータ</a:t>
            </a:r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3CE9E2C2-5BFF-3247-9A07-6C391583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931774"/>
            <a:ext cx="4926227" cy="4926227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3681D98F-F16C-9540-9ECD-5E05F213A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86" y="2263473"/>
            <a:ext cx="4594528" cy="45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1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D9E98F-CBE9-E14C-B42D-6C6AC26A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3406"/>
            <a:ext cx="10515600" cy="1325563"/>
          </a:xfrm>
        </p:spPr>
        <p:txBody>
          <a:bodyPr/>
          <a:lstStyle/>
          <a:p>
            <a:r>
              <a:rPr lang="en-US" altLang="ja-JP" dirty="0"/>
              <a:t>AI</a:t>
            </a:r>
            <a:r>
              <a:rPr lang="ja-JP" altLang="en-US"/>
              <a:t>モデルの重要特徴量分析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6F95C2-B0E1-934F-893F-C3EBAA821180}"/>
              </a:ext>
            </a:extLst>
          </p:cNvPr>
          <p:cNvSpPr txBox="1"/>
          <p:nvPr/>
        </p:nvSpPr>
        <p:spPr>
          <a:xfrm>
            <a:off x="123568" y="2088291"/>
            <a:ext cx="5239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目的：</a:t>
            </a:r>
            <a:r>
              <a:rPr lang="en-US" altLang="ja-JP" sz="2400" dirty="0"/>
              <a:t>SHAP(https://</a:t>
            </a:r>
            <a:r>
              <a:rPr lang="en-US" altLang="ja-JP" sz="2400" dirty="0" err="1"/>
              <a:t>shap.readthedocs.io</a:t>
            </a:r>
            <a:r>
              <a:rPr lang="en-US" altLang="ja-JP" sz="2400" dirty="0"/>
              <a:t>/)</a:t>
            </a:r>
            <a:r>
              <a:rPr lang="ja-JP" altLang="en-US" sz="2400"/>
              <a:t>を用いて、重要特徴量分析をより詳細に行う。</a:t>
            </a:r>
            <a:endParaRPr kumimoji="1" lang="ja-JP" altLang="en-US" sz="240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BEF8173-F338-294C-966C-6E25E49C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5" y="2174789"/>
            <a:ext cx="6438491" cy="44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88C0B984-AD76-E04A-BE9D-17C32986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7" y="2056901"/>
            <a:ext cx="6178247" cy="463368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D26C0E-6DD2-4045-AA41-1249CE13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重要特徴量可視化（再掲）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13BB3683-B470-024B-B6E8-DD787562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7589"/>
            <a:ext cx="6178248" cy="463368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519166-4FC1-7341-A86C-071FD288EAE4}"/>
              </a:ext>
            </a:extLst>
          </p:cNvPr>
          <p:cNvSpPr txBox="1"/>
          <p:nvPr/>
        </p:nvSpPr>
        <p:spPr>
          <a:xfrm>
            <a:off x="3530003" y="1551843"/>
            <a:ext cx="5469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/>
              <a:t>Xgboost</a:t>
            </a:r>
            <a:r>
              <a:rPr lang="en-US" altLang="ja-JP" sz="2800" dirty="0"/>
              <a:t>                      </a:t>
            </a:r>
            <a:r>
              <a:rPr lang="en-US" altLang="ja-JP" sz="2800" dirty="0" err="1"/>
              <a:t>LightGBM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55221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07F90A-658D-5842-9AE2-79AB82F0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SHAP</a:t>
            </a:r>
            <a:r>
              <a:rPr kumimoji="1" lang="ja-JP" altLang="en-US"/>
              <a:t>を用いた</a:t>
            </a:r>
            <a:r>
              <a:rPr lang="ja-JP" altLang="en-US"/>
              <a:t>重要特徴量可視化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9A3F90-B7B0-E840-9AA6-E94FA85BC214}"/>
              </a:ext>
            </a:extLst>
          </p:cNvPr>
          <p:cNvSpPr txBox="1"/>
          <p:nvPr/>
        </p:nvSpPr>
        <p:spPr>
          <a:xfrm>
            <a:off x="1260389" y="13839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XGBoost</a:t>
            </a:r>
            <a:endParaRPr kumimoji="1" lang="ja-JP" altLang="en-US" sz="2800"/>
          </a:p>
        </p:txBody>
      </p:sp>
      <p:pic>
        <p:nvPicPr>
          <p:cNvPr id="15" name="図 14" descr="グラフ&#10;&#10;中程度の精度で自動的に生成された説明">
            <a:extLst>
              <a:ext uri="{FF2B5EF4-FFF2-40B4-BE49-F238E27FC236}">
                <a16:creationId xmlns:a16="http://schemas.microsoft.com/office/drawing/2014/main" id="{7A3C64F7-FD34-164D-BC54-D0564B6D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1906752"/>
            <a:ext cx="4354075" cy="4951248"/>
          </a:xfrm>
          <a:prstGeom prst="rect">
            <a:avLst/>
          </a:prstGeom>
        </p:spPr>
      </p:pic>
      <p:pic>
        <p:nvPicPr>
          <p:cNvPr id="17" name="図 16" descr="グラフ, 散布図&#10;&#10;自動的に生成された説明">
            <a:extLst>
              <a:ext uri="{FF2B5EF4-FFF2-40B4-BE49-F238E27FC236}">
                <a16:creationId xmlns:a16="http://schemas.microsoft.com/office/drawing/2014/main" id="{E6067A49-16E9-DE47-AAA8-5AF043F5E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8"/>
          <a:stretch/>
        </p:blipFill>
        <p:spPr>
          <a:xfrm>
            <a:off x="5127024" y="2043184"/>
            <a:ext cx="7064976" cy="45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2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9CA6DE30-C5E2-2E47-941C-5C73E800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SHAP</a:t>
            </a:r>
            <a:r>
              <a:rPr kumimoji="1" lang="ja-JP" altLang="en-US"/>
              <a:t>を用いた</a:t>
            </a:r>
            <a:r>
              <a:rPr lang="ja-JP" altLang="en-US"/>
              <a:t>重要特徴量可視化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C434E-57FF-1F49-A692-6FE04763F9E2}"/>
              </a:ext>
            </a:extLst>
          </p:cNvPr>
          <p:cNvSpPr txBox="1"/>
          <p:nvPr/>
        </p:nvSpPr>
        <p:spPr>
          <a:xfrm>
            <a:off x="1260389" y="13839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XGBoost</a:t>
            </a:r>
            <a:endParaRPr kumimoji="1" lang="ja-JP" altLang="en-US" sz="28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D1FD0E-54B3-914E-90AE-BB0EB4C00AF8}"/>
              </a:ext>
            </a:extLst>
          </p:cNvPr>
          <p:cNvSpPr txBox="1"/>
          <p:nvPr/>
        </p:nvSpPr>
        <p:spPr>
          <a:xfrm>
            <a:off x="4951020" y="212568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実線：予測正しい</a:t>
            </a:r>
            <a:endParaRPr lang="en-US" altLang="ja-JP" dirty="0"/>
          </a:p>
          <a:p>
            <a:r>
              <a:rPr lang="ja-JP" altLang="en-US"/>
              <a:t>点線：予測間違い</a:t>
            </a:r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51D4C41-64DE-5E4E-AED6-F26D8D815CD7}"/>
              </a:ext>
            </a:extLst>
          </p:cNvPr>
          <p:cNvCxnSpPr>
            <a:cxnSpLocks/>
          </p:cNvCxnSpPr>
          <p:nvPr/>
        </p:nvCxnSpPr>
        <p:spPr>
          <a:xfrm>
            <a:off x="5364035" y="3930731"/>
            <a:ext cx="8863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139AB3B-45AF-F04F-8A16-3655DBE58700}"/>
              </a:ext>
            </a:extLst>
          </p:cNvPr>
          <p:cNvSpPr txBox="1"/>
          <p:nvPr/>
        </p:nvSpPr>
        <p:spPr>
          <a:xfrm>
            <a:off x="5263738" y="447925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予測間違い</a:t>
            </a:r>
            <a:endParaRPr kumimoji="1" lang="en-US" altLang="ja-JP" dirty="0"/>
          </a:p>
          <a:p>
            <a:r>
              <a:rPr kumimoji="1" lang="ja-JP" altLang="en-US"/>
              <a:t>取り出し</a:t>
            </a:r>
          </a:p>
        </p:txBody>
      </p:sp>
      <p:pic>
        <p:nvPicPr>
          <p:cNvPr id="21" name="図 20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D109AD68-7B50-EE49-ACBD-7DDE77F0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/>
          <a:stretch/>
        </p:blipFill>
        <p:spPr>
          <a:xfrm>
            <a:off x="389321" y="1750307"/>
            <a:ext cx="4433809" cy="4935292"/>
          </a:xfrm>
          <a:prstGeom prst="rect">
            <a:avLst/>
          </a:prstGeom>
        </p:spPr>
      </p:pic>
      <p:pic>
        <p:nvPicPr>
          <p:cNvPr id="23" name="図 22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3E008FCC-61C6-AD41-848C-7244D61DA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"/>
          <a:stretch/>
        </p:blipFill>
        <p:spPr>
          <a:xfrm>
            <a:off x="7043174" y="1844676"/>
            <a:ext cx="4500314" cy="50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9CA6DE30-C5E2-2E47-941C-5C73E800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SHAP</a:t>
            </a:r>
            <a:r>
              <a:rPr kumimoji="1" lang="ja-JP" altLang="en-US"/>
              <a:t>を用いた</a:t>
            </a:r>
            <a:r>
              <a:rPr lang="ja-JP" altLang="en-US"/>
              <a:t>重要特徴量可視化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C434E-57FF-1F49-A692-6FE04763F9E2}"/>
              </a:ext>
            </a:extLst>
          </p:cNvPr>
          <p:cNvSpPr txBox="1"/>
          <p:nvPr/>
        </p:nvSpPr>
        <p:spPr>
          <a:xfrm>
            <a:off x="1260389" y="13839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XGBoost</a:t>
            </a:r>
            <a:endParaRPr kumimoji="1" lang="ja-JP" altLang="en-US" sz="2800"/>
          </a:p>
        </p:txBody>
      </p:sp>
      <p:pic>
        <p:nvPicPr>
          <p:cNvPr id="5" name="図 4" descr="ダイアグラム, テーブル&#10;&#10;自動的に生成された説明">
            <a:extLst>
              <a:ext uri="{FF2B5EF4-FFF2-40B4-BE49-F238E27FC236}">
                <a16:creationId xmlns:a16="http://schemas.microsoft.com/office/drawing/2014/main" id="{85302DBA-386F-BC4D-B712-C8A5DCA2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2541"/>
            <a:ext cx="4208281" cy="4785459"/>
          </a:xfrm>
          <a:prstGeom prst="rect">
            <a:avLst/>
          </a:prstGeom>
        </p:spPr>
      </p:pic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BFC013D6-EBE6-474D-B324-012A7A73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70" y="2072540"/>
            <a:ext cx="4208282" cy="478546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AE4588-AA28-F844-AE89-DCFFFAA71837}"/>
              </a:ext>
            </a:extLst>
          </p:cNvPr>
          <p:cNvSpPr txBox="1"/>
          <p:nvPr/>
        </p:nvSpPr>
        <p:spPr>
          <a:xfrm>
            <a:off x="3546389" y="15081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予測を間違っているものの例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68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55946D54-A19F-764A-B8E7-7EE263E2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SHAP</a:t>
            </a:r>
            <a:r>
              <a:rPr kumimoji="1" lang="ja-JP" altLang="en-US"/>
              <a:t>を用いた</a:t>
            </a:r>
            <a:r>
              <a:rPr lang="ja-JP" altLang="en-US"/>
              <a:t>重要特徴量可視化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4B2743-8B7B-9D47-9C08-FE4E97588D99}"/>
              </a:ext>
            </a:extLst>
          </p:cNvPr>
          <p:cNvSpPr txBox="1"/>
          <p:nvPr/>
        </p:nvSpPr>
        <p:spPr>
          <a:xfrm>
            <a:off x="1260389" y="13839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XGBoost</a:t>
            </a:r>
            <a:endParaRPr kumimoji="1" lang="ja-JP" altLang="en-US" sz="2800"/>
          </a:p>
        </p:txBody>
      </p:sp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D475A75B-DB66-EE47-8A3C-024D711E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84" y="1738317"/>
            <a:ext cx="4502195" cy="511968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B27CFC-CB7D-3C44-B3F4-873B404ED7DC}"/>
              </a:ext>
            </a:extLst>
          </p:cNvPr>
          <p:cNvSpPr/>
          <p:nvPr/>
        </p:nvSpPr>
        <p:spPr>
          <a:xfrm>
            <a:off x="1092687" y="2080553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95%</a:t>
            </a:r>
            <a:r>
              <a:rPr lang="ja-JP" altLang="en-US" sz="2400"/>
              <a:t>以上で正答した場合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4030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5B2C4D-9929-224B-9FFF-E6718594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補足</a:t>
            </a:r>
          </a:p>
        </p:txBody>
      </p:sp>
    </p:spTree>
    <p:extLst>
      <p:ext uri="{BB962C8B-B14F-4D97-AF65-F5344CB8AC3E}">
        <p14:creationId xmlns:p14="http://schemas.microsoft.com/office/powerpoint/2010/main" val="162817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02FF3-0C6E-7D40-940A-99B9A8DD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Violin plot</a:t>
            </a:r>
            <a:endParaRPr kumimoji="1" lang="ja-JP" altLang="en-US"/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DA96DC01-6431-1A44-9B3B-83946CF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2" y="2478456"/>
            <a:ext cx="6170385" cy="4119195"/>
          </a:xfrm>
          <a:prstGeom prst="rect">
            <a:avLst/>
          </a:prstGeom>
        </p:spPr>
      </p:pic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2DE8A3F9-DFCB-3B4E-B4D9-595B9C7A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06" y="2478455"/>
            <a:ext cx="5968294" cy="41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91FE95-F23E-9A45-A234-8ADCFF1C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8185"/>
            <a:ext cx="10515600" cy="1325563"/>
          </a:xfrm>
        </p:spPr>
        <p:txBody>
          <a:bodyPr/>
          <a:lstStyle/>
          <a:p>
            <a:r>
              <a:rPr lang="ja-JP" altLang="en-US"/>
              <a:t>クラスタリング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1B69D96-BB80-854B-9BDA-F4C5110BA265}"/>
              </a:ext>
            </a:extLst>
          </p:cNvPr>
          <p:cNvSpPr txBox="1"/>
          <p:nvPr/>
        </p:nvSpPr>
        <p:spPr>
          <a:xfrm>
            <a:off x="838199" y="1977081"/>
            <a:ext cx="11098427" cy="391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/>
              <a:t>目的：</a:t>
            </a:r>
            <a:endParaRPr kumimoji="1" lang="en-US" altLang="ja-JP" sz="2400" dirty="0"/>
          </a:p>
          <a:p>
            <a:pPr>
              <a:lnSpc>
                <a:spcPct val="150000"/>
              </a:lnSpc>
            </a:pPr>
            <a:r>
              <a:rPr kumimoji="1" lang="ja-JP" altLang="en-US" sz="2400"/>
              <a:t>代表的なクラスタリング手法（</a:t>
            </a:r>
            <a:r>
              <a:rPr kumimoji="1" lang="en-US" altLang="ja-JP" sz="2400" dirty="0"/>
              <a:t>PCA, SVD, t-SNE, UMAP</a:t>
            </a:r>
            <a:r>
              <a:rPr kumimoji="1" lang="ja-JP" altLang="en-US" sz="2400"/>
              <a:t>）</a:t>
            </a:r>
            <a:r>
              <a:rPr lang="ja-JP" altLang="en-US" sz="2400"/>
              <a:t>を用いて、次元圧縮をし、「クリプトサイト」</a:t>
            </a:r>
            <a:r>
              <a:rPr lang="en-US" altLang="ja-JP" sz="2400" dirty="0"/>
              <a:t> </a:t>
            </a:r>
            <a:r>
              <a:rPr lang="ja-JP" altLang="en-US" sz="2400"/>
              <a:t>と「</a:t>
            </a:r>
            <a:r>
              <a:rPr lang="en-US" altLang="ja-JP" sz="2400" dirty="0"/>
              <a:t> </a:t>
            </a:r>
            <a:r>
              <a:rPr lang="ja-JP" altLang="en-US" sz="2400"/>
              <a:t>表面の凹みのデータ」を分離できるかを検証。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/>
              <a:t>結果：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/>
              <a:t>どのクラスタリング手法においても、「教師データ」に対し「</a:t>
            </a:r>
            <a:r>
              <a:rPr lang="en-US" altLang="ja-JP" sz="2400" dirty="0"/>
              <a:t> </a:t>
            </a:r>
            <a:r>
              <a:rPr lang="ja-JP" altLang="en-US" sz="2400"/>
              <a:t>テストデータ」を分離できなかった。</a:t>
            </a:r>
          </a:p>
        </p:txBody>
      </p:sp>
    </p:spTree>
    <p:extLst>
      <p:ext uri="{BB962C8B-B14F-4D97-AF65-F5344CB8AC3E}">
        <p14:creationId xmlns:p14="http://schemas.microsoft.com/office/powerpoint/2010/main" val="78260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0DA2F3-DFD0-7144-BE31-8155813F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SHAP</a:t>
            </a:r>
            <a:r>
              <a:rPr kumimoji="1" lang="ja-JP" altLang="en-US"/>
              <a:t>について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574C2CE-6934-D14C-8716-CC690862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2400"/>
            <a:ext cx="10260967" cy="54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0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A8085-2B03-DB47-B58D-049E9B4D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SHAP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11781C1-8667-F340-BC11-AE67D55D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7" y="1690688"/>
            <a:ext cx="8928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5A1BE1-9DEE-2240-975C-6BECFFC4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SHAP</a:t>
            </a:r>
            <a:r>
              <a:rPr lang="ja-JP" altLang="en-US"/>
              <a:t>について</a:t>
            </a:r>
            <a:endParaRPr kumimoji="1" lang="ja-JP" altLang="en-US"/>
          </a:p>
        </p:txBody>
      </p:sp>
      <p:pic>
        <p:nvPicPr>
          <p:cNvPr id="4" name="図 3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78A1630E-BEFC-1B49-904E-F4984D84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31" y="1877786"/>
            <a:ext cx="8940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6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BCBC6B-FCFA-C64A-AEBA-BD7F95C1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Additive Feature Attribution Methods 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8B39B6C-D214-6143-AD52-FE417121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9647"/>
            <a:ext cx="9436100" cy="20066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91CB6E-6CE5-4B48-A51D-730F9BA8F511}"/>
              </a:ext>
            </a:extLst>
          </p:cNvPr>
          <p:cNvSpPr/>
          <p:nvPr/>
        </p:nvSpPr>
        <p:spPr>
          <a:xfrm>
            <a:off x="1120346" y="4336360"/>
            <a:ext cx="995130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g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(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z</a:t>
            </a:r>
            <a:r>
              <a:rPr lang="en" altLang="ja-JP" baseline="30000" dirty="0">
                <a:solidFill>
                  <a:srgbClr val="333333"/>
                </a:solidFill>
                <a:latin typeface="STIXVariants" pitchFamily="2" charset="2"/>
              </a:rPr>
              <a:t>,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)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元の予測モデルで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f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(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x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)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に対する局所的な代替モデルを示す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ja-JP" dirty="0">
                <a:solidFill>
                  <a:srgbClr val="333333"/>
                </a:solidFill>
                <a:latin typeface="STIXGeneral-Italic" pitchFamily="2" charset="2"/>
              </a:rPr>
              <a:t>Φ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特徴量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の有無によってどれだけ最終的な予測結果に影響があるかを示す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3135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BA58C-C07E-244B-BC76-99A1A692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ja-JP" b="1" dirty="0"/>
              <a:t>Shapley Value</a:t>
            </a:r>
            <a:endParaRPr kumimoji="1" lang="ja-JP" altLang="en-US"/>
          </a:p>
        </p:txBody>
      </p:sp>
      <p:pic>
        <p:nvPicPr>
          <p:cNvPr id="4" name="図 3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054C5B69-2C05-CF42-A09F-284CD257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71" y="2735534"/>
            <a:ext cx="6883400" cy="10541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1F36B0B-4150-FF40-BB43-D80420C47DC4}"/>
              </a:ext>
            </a:extLst>
          </p:cNvPr>
          <p:cNvSpPr/>
          <p:nvPr/>
        </p:nvSpPr>
        <p:spPr>
          <a:xfrm>
            <a:off x="838199" y="1471758"/>
            <a:ext cx="10245811" cy="1299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333333"/>
                </a:solidFill>
                <a:latin typeface="-apple-system"/>
              </a:rPr>
              <a:t>協力ゲーム理論において利益分配の基準として用いられる指標の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つ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  <a:endParaRPr lang="ja-JP" altLang="en-US">
              <a:solidFill>
                <a:srgbClr val="333333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333333"/>
                </a:solidFill>
                <a:latin typeface="-apple-system"/>
              </a:rPr>
              <a:t>複数のプレイヤーが協力して得た利益を各プレイヤーの貢献度に応じて分配する際に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どのプレイヤーにどれだけ分配すればよいかを表す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03A50F0-80DD-3E46-A9A5-C968E08212DF}"/>
              </a:ext>
            </a:extLst>
          </p:cNvPr>
          <p:cNvSpPr/>
          <p:nvPr/>
        </p:nvSpPr>
        <p:spPr>
          <a:xfrm>
            <a:off x="838199" y="3789634"/>
            <a:ext cx="11353802" cy="2961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>
                <a:solidFill>
                  <a:srgbClr val="333333"/>
                </a:solidFill>
                <a:latin typeface="-apple-system"/>
              </a:rPr>
              <a:t> 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が加わることによって生じる追加的な貢献度を</a:t>
            </a:r>
            <a:r>
              <a:rPr lang="ja-JP" altLang="en-US" b="1">
                <a:solidFill>
                  <a:srgbClr val="333333"/>
                </a:solidFill>
                <a:latin typeface="-apple-system"/>
              </a:rPr>
              <a:t>限界貢献度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と呼び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この限界貢献度を用いて計算される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(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参考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) </a:t>
            </a:r>
            <a:r>
              <a:rPr lang="ja-JP" altLang="en-US" b="1">
                <a:solidFill>
                  <a:srgbClr val="333333"/>
                </a:solidFill>
                <a:latin typeface="-apple-system"/>
              </a:rPr>
              <a:t>限界貢献度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とは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333333"/>
                </a:solidFill>
                <a:latin typeface="-apple-system"/>
              </a:rPr>
              <a:t>プレイヤー 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>
                <a:solidFill>
                  <a:srgbClr val="333333"/>
                </a:solidFill>
                <a:latin typeface="-apple-system"/>
              </a:rPr>
              <a:t> 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が加わることによって生じる追加的な貢献度のこと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  <a:endParaRPr lang="ja-JP" altLang="en-US">
              <a:solidFill>
                <a:srgbClr val="333333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333333"/>
                </a:solidFill>
                <a:latin typeface="-apple-system"/>
              </a:rPr>
              <a:t>プレイヤーの部分集合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S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に対して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v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(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S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)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を</a:t>
            </a:r>
            <a:r>
              <a:rPr lang="en" altLang="ja-JP" dirty="0">
                <a:solidFill>
                  <a:srgbClr val="333333"/>
                </a:solidFill>
                <a:latin typeface="-apple-system"/>
              </a:rPr>
              <a:t>S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のメンバーが協力することによって獲得できる利益とした時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任意の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 err="1">
                <a:solidFill>
                  <a:srgbClr val="333333"/>
                </a:solidFill>
                <a:latin typeface="STIXGeneral-Regular" pitchFamily="2" charset="2"/>
              </a:rPr>
              <a:t>∈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N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と任意の部分集合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S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⊆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N</a:t>
            </a:r>
            <a:r>
              <a:rPr lang="en" altLang="ja-JP" dirty="0">
                <a:solidFill>
                  <a:srgbClr val="333333"/>
                </a:solidFill>
                <a:latin typeface="STIXVariants" pitchFamily="2" charset="2"/>
              </a:rPr>
              <a:t>∖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{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}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に対して、プレイヤー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の限界貢献度は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v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(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S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∪{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})−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v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(</a:t>
            </a:r>
            <a:r>
              <a:rPr lang="en" altLang="ja-JP" dirty="0">
                <a:solidFill>
                  <a:srgbClr val="333333"/>
                </a:solidFill>
                <a:latin typeface="STIXGeneral-Italic" pitchFamily="2" charset="2"/>
              </a:rPr>
              <a:t>S</a:t>
            </a:r>
            <a:r>
              <a:rPr lang="en" altLang="ja-JP" dirty="0">
                <a:solidFill>
                  <a:srgbClr val="333333"/>
                </a:solidFill>
                <a:latin typeface="STIXGeneral-Regular" pitchFamily="2" charset="2"/>
              </a:rPr>
              <a:t>)</a:t>
            </a:r>
            <a:r>
              <a:rPr lang="ja-JP" altLang="en-US">
                <a:solidFill>
                  <a:srgbClr val="333333"/>
                </a:solidFill>
                <a:latin typeface="-apple-system"/>
              </a:rPr>
              <a:t>で表される</a:t>
            </a:r>
            <a:r>
              <a:rPr lang="en-US" altLang="ja-JP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/>
              <a:t>プレイヤー</a:t>
            </a:r>
            <a:r>
              <a:rPr lang="en" altLang="ja-JP" dirty="0" err="1">
                <a:solidFill>
                  <a:srgbClr val="333333"/>
                </a:solidFill>
                <a:latin typeface="STIXGeneral-Italic" pitchFamily="2" charset="2"/>
              </a:rPr>
              <a:t>i</a:t>
            </a:r>
            <a:r>
              <a:rPr lang="en" altLang="ja-JP" dirty="0"/>
              <a:t>(∈N)</a:t>
            </a:r>
            <a:r>
              <a:rPr lang="ja-JP" altLang="en-US"/>
              <a:t>の</a:t>
            </a:r>
            <a:r>
              <a:rPr lang="en" altLang="ja-JP" dirty="0"/>
              <a:t>Shapley Value</a:t>
            </a:r>
            <a:r>
              <a:rPr lang="ja-JP" altLang="en-US"/>
              <a:t>は以上の式で定義される </a:t>
            </a:r>
            <a:r>
              <a:rPr lang="en-US" altLang="ja-JP" dirty="0"/>
              <a:t>( |</a:t>
            </a:r>
            <a:r>
              <a:rPr lang="en" altLang="ja-JP" dirty="0"/>
              <a:t>S| </a:t>
            </a:r>
            <a:r>
              <a:rPr lang="ja-JP" altLang="en-US"/>
              <a:t>は任意の部分集合</a:t>
            </a:r>
            <a:r>
              <a:rPr lang="en" altLang="ja-JP" dirty="0"/>
              <a:t>S⊆N</a:t>
            </a:r>
            <a:r>
              <a:rPr lang="ja-JP" altLang="en-US"/>
              <a:t>に対して</a:t>
            </a:r>
            <a:r>
              <a:rPr lang="en" altLang="ja-JP" dirty="0"/>
              <a:t>S</a:t>
            </a:r>
            <a:r>
              <a:rPr lang="ja-JP" altLang="en-US"/>
              <a:t>の要素数</a:t>
            </a:r>
            <a:r>
              <a:rPr lang="en-US" altLang="ja-JP" dirty="0"/>
              <a:t>).</a:t>
            </a:r>
            <a:endParaRPr lang="ja-JP" altLang="en-US" b="0" i="0" u="none" strike="noStrike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072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3E017-87BA-D44D-A407-1E69295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PCA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35EB575C-B327-384A-9BA5-3B99C82A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1690688"/>
            <a:ext cx="5187778" cy="5187778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84935384-EF9F-7D4F-B2B6-C1428CDA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15" y="1708192"/>
            <a:ext cx="5066271" cy="506627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2B27DBA-4EC1-EB44-9765-94A32A83AC2C}"/>
              </a:ext>
            </a:extLst>
          </p:cNvPr>
          <p:cNvSpPr txBox="1"/>
          <p:nvPr/>
        </p:nvSpPr>
        <p:spPr>
          <a:xfrm>
            <a:off x="1569150" y="1564929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クリプト</a:t>
            </a:r>
            <a:r>
              <a:rPr kumimoji="1" lang="ja-JP" altLang="en-US" sz="2800"/>
              <a:t>サイト</a:t>
            </a:r>
            <a:r>
              <a:rPr kumimoji="1" lang="en-US" altLang="ja-JP" sz="2800" dirty="0"/>
              <a:t> vs </a:t>
            </a:r>
            <a:r>
              <a:rPr kumimoji="1" lang="ja-JP" altLang="en-US" sz="2800"/>
              <a:t>表面の凹み</a:t>
            </a:r>
          </a:p>
        </p:txBody>
      </p:sp>
    </p:spTree>
    <p:extLst>
      <p:ext uri="{BB962C8B-B14F-4D97-AF65-F5344CB8AC3E}">
        <p14:creationId xmlns:p14="http://schemas.microsoft.com/office/powerpoint/2010/main" val="235740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3E017-87BA-D44D-A407-1E69295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SVD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B86E373F-8E75-664A-84F7-9378E2B9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22" y="1594022"/>
            <a:ext cx="5263978" cy="5263978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A89DA763-F540-EF4B-BB30-B66088C9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9" y="1594022"/>
            <a:ext cx="5167312" cy="516731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824E3A-FE59-3A46-AB69-E3C4507AAB7A}"/>
              </a:ext>
            </a:extLst>
          </p:cNvPr>
          <p:cNvSpPr txBox="1"/>
          <p:nvPr/>
        </p:nvSpPr>
        <p:spPr>
          <a:xfrm>
            <a:off x="1569150" y="1564929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クリプト</a:t>
            </a:r>
            <a:r>
              <a:rPr kumimoji="1" lang="ja-JP" altLang="en-US" sz="2800"/>
              <a:t>サイト</a:t>
            </a:r>
            <a:r>
              <a:rPr kumimoji="1" lang="en-US" altLang="ja-JP" sz="2800" dirty="0"/>
              <a:t> vs </a:t>
            </a:r>
            <a:r>
              <a:rPr kumimoji="1" lang="ja-JP" altLang="en-US" sz="2800"/>
              <a:t>表面の凹み</a:t>
            </a:r>
          </a:p>
        </p:txBody>
      </p:sp>
    </p:spTree>
    <p:extLst>
      <p:ext uri="{BB962C8B-B14F-4D97-AF65-F5344CB8AC3E}">
        <p14:creationId xmlns:p14="http://schemas.microsoft.com/office/powerpoint/2010/main" val="315675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3E017-87BA-D44D-A407-1E69295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t-SNE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B011CF72-0FF2-274A-86FC-24876442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0633"/>
            <a:ext cx="5267367" cy="5267367"/>
          </a:xfrm>
          <a:prstGeom prst="rect">
            <a:avLst/>
          </a:prstGeom>
        </p:spPr>
      </p:pic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585E704B-53C0-DB45-A22D-5293FD5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8" y="1590633"/>
            <a:ext cx="5239264" cy="523926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8FE4E4-4B81-C04B-A7A2-B4FF619D1858}"/>
              </a:ext>
            </a:extLst>
          </p:cNvPr>
          <p:cNvSpPr txBox="1"/>
          <p:nvPr/>
        </p:nvSpPr>
        <p:spPr>
          <a:xfrm>
            <a:off x="1569150" y="1564929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クリプト</a:t>
            </a:r>
            <a:r>
              <a:rPr kumimoji="1" lang="ja-JP" altLang="en-US" sz="2800"/>
              <a:t>サイト</a:t>
            </a:r>
            <a:r>
              <a:rPr kumimoji="1" lang="en-US" altLang="ja-JP" sz="2800" dirty="0"/>
              <a:t> vs </a:t>
            </a:r>
            <a:r>
              <a:rPr kumimoji="1" lang="ja-JP" altLang="en-US" sz="2800"/>
              <a:t>表面の凹み</a:t>
            </a:r>
          </a:p>
        </p:txBody>
      </p:sp>
    </p:spTree>
    <p:extLst>
      <p:ext uri="{BB962C8B-B14F-4D97-AF65-F5344CB8AC3E}">
        <p14:creationId xmlns:p14="http://schemas.microsoft.com/office/powerpoint/2010/main" val="429206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3E017-87BA-D44D-A407-1E692950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UMAP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630B2612-AE62-744B-80DE-1C933D07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08" y="1541312"/>
            <a:ext cx="5313405" cy="5313405"/>
          </a:xfrm>
          <a:prstGeom prst="rect">
            <a:avLst/>
          </a:prstGeom>
        </p:spPr>
      </p:pic>
      <p:pic>
        <p:nvPicPr>
          <p:cNvPr id="8" name="図 7" descr="グラフ, 散布図&#10;&#10;自動的に生成された説明">
            <a:extLst>
              <a:ext uri="{FF2B5EF4-FFF2-40B4-BE49-F238E27FC236}">
                <a16:creationId xmlns:a16="http://schemas.microsoft.com/office/drawing/2014/main" id="{902F0358-EF6F-0041-A42D-AC98655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" y="1541311"/>
            <a:ext cx="5313405" cy="53134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116AA6-AB0F-174A-93CE-1185FFFEB02A}"/>
              </a:ext>
            </a:extLst>
          </p:cNvPr>
          <p:cNvSpPr txBox="1"/>
          <p:nvPr/>
        </p:nvSpPr>
        <p:spPr>
          <a:xfrm>
            <a:off x="1569150" y="1564929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クリプト</a:t>
            </a:r>
            <a:r>
              <a:rPr kumimoji="1" lang="ja-JP" altLang="en-US" sz="2800"/>
              <a:t>サイト</a:t>
            </a:r>
            <a:r>
              <a:rPr kumimoji="1" lang="en-US" altLang="ja-JP" sz="2800" dirty="0"/>
              <a:t> vs </a:t>
            </a:r>
            <a:r>
              <a:rPr kumimoji="1" lang="ja-JP" altLang="en-US" sz="2800"/>
              <a:t>表面の凹み</a:t>
            </a:r>
          </a:p>
        </p:txBody>
      </p:sp>
    </p:spTree>
    <p:extLst>
      <p:ext uri="{BB962C8B-B14F-4D97-AF65-F5344CB8AC3E}">
        <p14:creationId xmlns:p14="http://schemas.microsoft.com/office/powerpoint/2010/main" val="85101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1F8FB2D5-12F0-E346-8A39-6D87D527DCAE}"/>
              </a:ext>
            </a:extLst>
          </p:cNvPr>
          <p:cNvSpPr txBox="1">
            <a:spLocks/>
          </p:cNvSpPr>
          <p:nvPr/>
        </p:nvSpPr>
        <p:spPr>
          <a:xfrm>
            <a:off x="838200" y="748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/>
              <a:t>クラスタリング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60D519-8AA8-DE45-9F6E-1CCCF161381D}"/>
              </a:ext>
            </a:extLst>
          </p:cNvPr>
          <p:cNvSpPr txBox="1"/>
          <p:nvPr/>
        </p:nvSpPr>
        <p:spPr>
          <a:xfrm>
            <a:off x="838200" y="1952368"/>
            <a:ext cx="10974859" cy="391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/>
              <a:t>目的：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ja-JP" altLang="en-US" sz="2400"/>
              <a:t>代表的なクラスタリング手法（</a:t>
            </a:r>
            <a:r>
              <a:rPr kumimoji="1" lang="en-US" altLang="ja-JP" sz="2400" dirty="0"/>
              <a:t>PCA, SVD, t-SNE, UMAP</a:t>
            </a:r>
            <a:r>
              <a:rPr kumimoji="1" lang="ja-JP" altLang="en-US" sz="2400"/>
              <a:t>）</a:t>
            </a:r>
            <a:r>
              <a:rPr lang="ja-JP" altLang="en-US" sz="2400"/>
              <a:t>を用いて、次元圧縮をし、「教師データ」と「</a:t>
            </a:r>
            <a:r>
              <a:rPr lang="en-US" altLang="ja-JP" sz="2400" dirty="0"/>
              <a:t> </a:t>
            </a:r>
            <a:r>
              <a:rPr lang="ja-JP" altLang="en-US" sz="2400"/>
              <a:t>テストデータ」がどのように分布するかを確認。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/>
              <a:t>結果：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/>
              <a:t>どのクラスタリング手法においても、「教師データ」に対し「</a:t>
            </a:r>
            <a:r>
              <a:rPr lang="en-US" altLang="ja-JP" sz="2400" dirty="0"/>
              <a:t> </a:t>
            </a:r>
            <a:r>
              <a:rPr lang="ja-JP" altLang="en-US" sz="2400"/>
              <a:t>テストデータ」がほどよく散らばっていたことがわかった。</a:t>
            </a:r>
          </a:p>
        </p:txBody>
      </p:sp>
    </p:spTree>
    <p:extLst>
      <p:ext uri="{BB962C8B-B14F-4D97-AF65-F5344CB8AC3E}">
        <p14:creationId xmlns:p14="http://schemas.microsoft.com/office/powerpoint/2010/main" val="242557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E7F21-85E0-D146-8F8D-7468B4E5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PCA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BAB33356-92D5-A548-8156-53B49F32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183" y="1853515"/>
            <a:ext cx="5004486" cy="5004486"/>
          </a:xfrm>
          <a:prstGeom prst="rect">
            <a:avLst/>
          </a:prstGeom>
        </p:spPr>
      </p:pic>
      <p:pic>
        <p:nvPicPr>
          <p:cNvPr id="6" name="図 5" descr="グラフ, 散布図&#10;&#10;自動的に生成された説明">
            <a:extLst>
              <a:ext uri="{FF2B5EF4-FFF2-40B4-BE49-F238E27FC236}">
                <a16:creationId xmlns:a16="http://schemas.microsoft.com/office/drawing/2014/main" id="{07A19894-AB81-884D-941F-DD80A77A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7" y="1853514"/>
            <a:ext cx="5004486" cy="500448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6549D0-2462-F14B-8087-FE6F9CFFD098}"/>
              </a:ext>
            </a:extLst>
          </p:cNvPr>
          <p:cNvSpPr/>
          <p:nvPr/>
        </p:nvSpPr>
        <p:spPr>
          <a:xfrm>
            <a:off x="1435642" y="1668847"/>
            <a:ext cx="4594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教師データ</a:t>
            </a:r>
            <a:r>
              <a:rPr lang="en-US" altLang="ja-JP" sz="2800" dirty="0"/>
              <a:t>vs </a:t>
            </a:r>
            <a:r>
              <a:rPr lang="ja-JP" altLang="en-US" sz="2800"/>
              <a:t>テストデータ</a:t>
            </a:r>
          </a:p>
        </p:txBody>
      </p:sp>
    </p:spTree>
    <p:extLst>
      <p:ext uri="{BB962C8B-B14F-4D97-AF65-F5344CB8AC3E}">
        <p14:creationId xmlns:p14="http://schemas.microsoft.com/office/powerpoint/2010/main" val="376519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CE7F21-85E0-D146-8F8D-7468B4E5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クラスタリング例（</a:t>
            </a:r>
            <a:r>
              <a:rPr lang="en-US" altLang="ja-JP" dirty="0"/>
              <a:t>SVD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6549D0-2462-F14B-8087-FE6F9CFFD098}"/>
              </a:ext>
            </a:extLst>
          </p:cNvPr>
          <p:cNvSpPr/>
          <p:nvPr/>
        </p:nvSpPr>
        <p:spPr>
          <a:xfrm>
            <a:off x="1435642" y="1668847"/>
            <a:ext cx="4594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/>
              <a:t>教師データ</a:t>
            </a:r>
            <a:r>
              <a:rPr lang="en-US" altLang="ja-JP" sz="2800" dirty="0"/>
              <a:t>vs </a:t>
            </a:r>
            <a:r>
              <a:rPr lang="ja-JP" altLang="en-US" sz="2800"/>
              <a:t>テストデータ</a:t>
            </a:r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91512397-9877-EE41-8F05-1B9BD870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32" y="2128779"/>
            <a:ext cx="4729221" cy="4729221"/>
          </a:xfrm>
          <a:prstGeom prst="rect">
            <a:avLst/>
          </a:prstGeom>
        </p:spPr>
      </p:pic>
      <p:pic>
        <p:nvPicPr>
          <p:cNvPr id="9" name="図 8" descr="グラフ, 散布図&#10;&#10;自動的に生成された説明">
            <a:extLst>
              <a:ext uri="{FF2B5EF4-FFF2-40B4-BE49-F238E27FC236}">
                <a16:creationId xmlns:a16="http://schemas.microsoft.com/office/drawing/2014/main" id="{F692FDEC-7ADA-864B-873C-AB951D9B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57" y="2202987"/>
            <a:ext cx="4655013" cy="46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554</Words>
  <Application>Microsoft Macintosh PowerPoint</Application>
  <PresentationFormat>ワイド画面</PresentationFormat>
  <Paragraphs>64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-apple-system</vt:lpstr>
      <vt:lpstr>游ゴシック</vt:lpstr>
      <vt:lpstr>游ゴシック Light</vt:lpstr>
      <vt:lpstr>Arial</vt:lpstr>
      <vt:lpstr>STIXGeneral-Italic</vt:lpstr>
      <vt:lpstr>STIXGeneral-Regular</vt:lpstr>
      <vt:lpstr>STIXVariants</vt:lpstr>
      <vt:lpstr>Office テーマ</vt:lpstr>
      <vt:lpstr>05.30 </vt:lpstr>
      <vt:lpstr>クラスタリング</vt:lpstr>
      <vt:lpstr>クラスタリング例（PCA）</vt:lpstr>
      <vt:lpstr>クラスタリング例（SVD）</vt:lpstr>
      <vt:lpstr>クラスタリング例（t-SNE）</vt:lpstr>
      <vt:lpstr>クラスタリング例（UMAP）</vt:lpstr>
      <vt:lpstr>PowerPoint プレゼンテーション</vt:lpstr>
      <vt:lpstr>クラスタリング例（PCA）</vt:lpstr>
      <vt:lpstr>クラスタリング例（SVD）</vt:lpstr>
      <vt:lpstr>クラスタリング例（t-SNE）</vt:lpstr>
      <vt:lpstr>クラスタリング例（UMAP）</vt:lpstr>
      <vt:lpstr>AIモデルの重要特徴量分析</vt:lpstr>
      <vt:lpstr>重要特徴量可視化（再掲）</vt:lpstr>
      <vt:lpstr>SHAPを用いた重要特徴量可視化</vt:lpstr>
      <vt:lpstr>SHAPを用いた重要特徴量可視化</vt:lpstr>
      <vt:lpstr>SHAPを用いた重要特徴量可視化</vt:lpstr>
      <vt:lpstr>SHAPを用いた重要特徴量可視化</vt:lpstr>
      <vt:lpstr>補足</vt:lpstr>
      <vt:lpstr>Violin plot</vt:lpstr>
      <vt:lpstr>SHAPについて</vt:lpstr>
      <vt:lpstr>SHAPについて</vt:lpstr>
      <vt:lpstr>SHAPについて</vt:lpstr>
      <vt:lpstr>Additive Feature Attribution Methods </vt:lpstr>
      <vt:lpstr>Shapley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05.30 </dc:title>
  <dc:creator>熊田　匡仁</dc:creator>
  <cp:lastModifiedBy>熊田　匡仁</cp:lastModifiedBy>
  <cp:revision>24</cp:revision>
  <dcterms:created xsi:type="dcterms:W3CDTF">2021-05-30T12:13:40Z</dcterms:created>
  <dcterms:modified xsi:type="dcterms:W3CDTF">2021-06-10T06:24:10Z</dcterms:modified>
</cp:coreProperties>
</file>